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25199975" cy="44640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8" d="100"/>
          <a:sy n="18" d="100"/>
        </p:scale>
        <p:origin x="331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7305752"/>
            <a:ext cx="21419979" cy="15541507"/>
          </a:xfrm>
        </p:spPr>
        <p:txBody>
          <a:bodyPr anchor="b"/>
          <a:lstStyle>
            <a:lvl1pPr algn="ctr">
              <a:defRPr sz="16535"/>
            </a:lvl1pPr>
          </a:lstStyle>
          <a:p>
            <a:r>
              <a:rPr lang="en-US"/>
              <a:t>Click to edit Master title style</a:t>
            </a:r>
            <a:endParaRPr lang="en-US" dirty="0"/>
          </a:p>
        </p:txBody>
      </p:sp>
      <p:sp>
        <p:nvSpPr>
          <p:cNvPr id="3" name="Subtitle 2"/>
          <p:cNvSpPr>
            <a:spLocks noGrp="1"/>
          </p:cNvSpPr>
          <p:nvPr>
            <p:ph type="subTitle" idx="1"/>
          </p:nvPr>
        </p:nvSpPr>
        <p:spPr>
          <a:xfrm>
            <a:off x="3149997" y="23446599"/>
            <a:ext cx="18899981" cy="10777784"/>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6007F0-9360-4A8C-AD59-AD3B1384AD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395935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007F0-9360-4A8C-AD59-AD3B1384AD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216863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376693"/>
            <a:ext cx="5433745" cy="37830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732500" y="2376693"/>
            <a:ext cx="15986234" cy="37830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007F0-9360-4A8C-AD59-AD3B1384AD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308551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007F0-9360-4A8C-AD59-AD3B1384AD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360969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375" y="11129138"/>
            <a:ext cx="21734978" cy="18569205"/>
          </a:xfrm>
        </p:spPr>
        <p:txBody>
          <a:bodyPr anchor="b"/>
          <a:lstStyle>
            <a:lvl1pPr>
              <a:defRPr sz="16535"/>
            </a:lvl1pPr>
          </a:lstStyle>
          <a:p>
            <a:r>
              <a:rPr lang="en-US"/>
              <a:t>Click to edit Master title style</a:t>
            </a:r>
            <a:endParaRPr lang="en-US" dirty="0"/>
          </a:p>
        </p:txBody>
      </p:sp>
      <p:sp>
        <p:nvSpPr>
          <p:cNvPr id="3" name="Text Placeholder 2"/>
          <p:cNvSpPr>
            <a:spLocks noGrp="1"/>
          </p:cNvSpPr>
          <p:nvPr>
            <p:ph type="body" idx="1"/>
          </p:nvPr>
        </p:nvSpPr>
        <p:spPr>
          <a:xfrm>
            <a:off x="1719375" y="29874014"/>
            <a:ext cx="21734978" cy="9765106"/>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007F0-9360-4A8C-AD59-AD3B1384AD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205582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32498" y="11883467"/>
            <a:ext cx="10709989" cy="2832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757488" y="11883467"/>
            <a:ext cx="10709989" cy="2832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6007F0-9360-4A8C-AD59-AD3B1384AD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2387448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781" y="2376703"/>
            <a:ext cx="21734978" cy="862843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35783" y="10943126"/>
            <a:ext cx="10660769" cy="5363057"/>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Click to edit Master text styles</a:t>
            </a:r>
          </a:p>
        </p:txBody>
      </p:sp>
      <p:sp>
        <p:nvSpPr>
          <p:cNvPr id="4" name="Content Placeholder 3"/>
          <p:cNvSpPr>
            <a:spLocks noGrp="1"/>
          </p:cNvSpPr>
          <p:nvPr>
            <p:ph sz="half" idx="2"/>
          </p:nvPr>
        </p:nvSpPr>
        <p:spPr>
          <a:xfrm>
            <a:off x="1735783" y="16306182"/>
            <a:ext cx="10660769" cy="239839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757489" y="10943126"/>
            <a:ext cx="10713272" cy="5363057"/>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Click to edit Master text styles</a:t>
            </a:r>
          </a:p>
        </p:txBody>
      </p:sp>
      <p:sp>
        <p:nvSpPr>
          <p:cNvPr id="6" name="Content Placeholder 5"/>
          <p:cNvSpPr>
            <a:spLocks noGrp="1"/>
          </p:cNvSpPr>
          <p:nvPr>
            <p:ph sz="quarter" idx="4"/>
          </p:nvPr>
        </p:nvSpPr>
        <p:spPr>
          <a:xfrm>
            <a:off x="12757489" y="16306182"/>
            <a:ext cx="10713272" cy="239839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6007F0-9360-4A8C-AD59-AD3B1384AD74}" type="datetimeFigureOut">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1657354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6007F0-9360-4A8C-AD59-AD3B1384AD74}" type="datetimeFigureOut">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179504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007F0-9360-4A8C-AD59-AD3B1384AD74}" type="datetimeFigureOut">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660529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976033"/>
            <a:ext cx="8127648" cy="10416117"/>
          </a:xfrm>
        </p:spPr>
        <p:txBody>
          <a:bodyPr anchor="b"/>
          <a:lstStyle>
            <a:lvl1pPr>
              <a:defRPr sz="8819"/>
            </a:lvl1pPr>
          </a:lstStyle>
          <a:p>
            <a:r>
              <a:rPr lang="en-US"/>
              <a:t>Click to edit Master title style</a:t>
            </a:r>
            <a:endParaRPr lang="en-US" dirty="0"/>
          </a:p>
        </p:txBody>
      </p:sp>
      <p:sp>
        <p:nvSpPr>
          <p:cNvPr id="3" name="Content Placeholder 2"/>
          <p:cNvSpPr>
            <a:spLocks noGrp="1"/>
          </p:cNvSpPr>
          <p:nvPr>
            <p:ph idx="1"/>
          </p:nvPr>
        </p:nvSpPr>
        <p:spPr>
          <a:xfrm>
            <a:off x="10713272" y="6427415"/>
            <a:ext cx="12757487" cy="31723689"/>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35780" y="13392150"/>
            <a:ext cx="8127648" cy="24810614"/>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B96007F0-9360-4A8C-AD59-AD3B1384AD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4015357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976033"/>
            <a:ext cx="8127648" cy="10416117"/>
          </a:xfrm>
        </p:spPr>
        <p:txBody>
          <a:bodyPr anchor="b"/>
          <a:lstStyle>
            <a:lvl1pPr>
              <a:defRPr sz="8819"/>
            </a:lvl1pPr>
          </a:lstStyle>
          <a:p>
            <a:r>
              <a:rPr lang="en-US"/>
              <a:t>Click to edit Master title style</a:t>
            </a:r>
            <a:endParaRPr lang="en-US" dirty="0"/>
          </a:p>
        </p:txBody>
      </p:sp>
      <p:sp>
        <p:nvSpPr>
          <p:cNvPr id="3" name="Picture Placeholder 2"/>
          <p:cNvSpPr>
            <a:spLocks noGrp="1" noChangeAspect="1"/>
          </p:cNvSpPr>
          <p:nvPr>
            <p:ph type="pic" idx="1"/>
          </p:nvPr>
        </p:nvSpPr>
        <p:spPr>
          <a:xfrm>
            <a:off x="10713272" y="6427415"/>
            <a:ext cx="12757487" cy="31723689"/>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n-US"/>
              <a:t>Click icon to add picture</a:t>
            </a:r>
            <a:endParaRPr lang="en-US" dirty="0"/>
          </a:p>
        </p:txBody>
      </p:sp>
      <p:sp>
        <p:nvSpPr>
          <p:cNvPr id="4" name="Text Placeholder 3"/>
          <p:cNvSpPr>
            <a:spLocks noGrp="1"/>
          </p:cNvSpPr>
          <p:nvPr>
            <p:ph type="body" sz="half" idx="2"/>
          </p:nvPr>
        </p:nvSpPr>
        <p:spPr>
          <a:xfrm>
            <a:off x="1735780" y="13392150"/>
            <a:ext cx="8127648" cy="24810614"/>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B96007F0-9360-4A8C-AD59-AD3B1384AD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763E4-3142-49B4-951B-2BAD41991E74}" type="slidenum">
              <a:rPr lang="en-US" smtClean="0"/>
              <a:t>‹#›</a:t>
            </a:fld>
            <a:endParaRPr lang="en-US"/>
          </a:p>
        </p:txBody>
      </p:sp>
    </p:spTree>
    <p:extLst>
      <p:ext uri="{BB962C8B-B14F-4D97-AF65-F5344CB8AC3E}">
        <p14:creationId xmlns:p14="http://schemas.microsoft.com/office/powerpoint/2010/main" val="168453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376703"/>
            <a:ext cx="21734978" cy="86284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32499" y="11883467"/>
            <a:ext cx="21734978" cy="28323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732498" y="41375140"/>
            <a:ext cx="5669994" cy="2376693"/>
          </a:xfrm>
          <a:prstGeom prst="rect">
            <a:avLst/>
          </a:prstGeom>
        </p:spPr>
        <p:txBody>
          <a:bodyPr vert="horz" lIns="91440" tIns="45720" rIns="91440" bIns="45720" rtlCol="0" anchor="ctr"/>
          <a:lstStyle>
            <a:lvl1pPr algn="l">
              <a:defRPr sz="3307">
                <a:solidFill>
                  <a:schemeClr val="tx1">
                    <a:tint val="75000"/>
                  </a:schemeClr>
                </a:solidFill>
              </a:defRPr>
            </a:lvl1pPr>
          </a:lstStyle>
          <a:p>
            <a:fld id="{B96007F0-9360-4A8C-AD59-AD3B1384AD74}" type="datetimeFigureOut">
              <a:rPr lang="en-US" smtClean="0"/>
              <a:t>10/7/2024</a:t>
            </a:fld>
            <a:endParaRPr lang="en-US"/>
          </a:p>
        </p:txBody>
      </p:sp>
      <p:sp>
        <p:nvSpPr>
          <p:cNvPr id="5" name="Footer Placeholder 4"/>
          <p:cNvSpPr>
            <a:spLocks noGrp="1"/>
          </p:cNvSpPr>
          <p:nvPr>
            <p:ph type="ftr" sz="quarter" idx="3"/>
          </p:nvPr>
        </p:nvSpPr>
        <p:spPr>
          <a:xfrm>
            <a:off x="8347492" y="41375140"/>
            <a:ext cx="8504992" cy="237669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7483" y="41375140"/>
            <a:ext cx="5669994" cy="2376693"/>
          </a:xfrm>
          <a:prstGeom prst="rect">
            <a:avLst/>
          </a:prstGeom>
        </p:spPr>
        <p:txBody>
          <a:bodyPr vert="horz" lIns="91440" tIns="45720" rIns="91440" bIns="45720" rtlCol="0" anchor="ctr"/>
          <a:lstStyle>
            <a:lvl1pPr algn="r">
              <a:defRPr sz="3307">
                <a:solidFill>
                  <a:schemeClr val="tx1">
                    <a:tint val="75000"/>
                  </a:schemeClr>
                </a:solidFill>
              </a:defRPr>
            </a:lvl1pPr>
          </a:lstStyle>
          <a:p>
            <a:fld id="{02B763E4-3142-49B4-951B-2BAD41991E74}" type="slidenum">
              <a:rPr lang="en-US" smtClean="0"/>
              <a:t>‹#›</a:t>
            </a:fld>
            <a:endParaRPr lang="en-US"/>
          </a:p>
        </p:txBody>
      </p:sp>
    </p:spTree>
    <p:extLst>
      <p:ext uri="{BB962C8B-B14F-4D97-AF65-F5344CB8AC3E}">
        <p14:creationId xmlns:p14="http://schemas.microsoft.com/office/powerpoint/2010/main" val="1065091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3A1C8DD-B0CA-9C8D-C716-9CFB63B1F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3"/>
            <a:ext cx="25199975" cy="44639433"/>
          </a:xfrm>
          <a:prstGeom prst="rect">
            <a:avLst/>
          </a:prstGeom>
        </p:spPr>
      </p:pic>
      <p:sp>
        <p:nvSpPr>
          <p:cNvPr id="8" name="TextBox 7">
            <a:extLst>
              <a:ext uri="{FF2B5EF4-FFF2-40B4-BE49-F238E27FC236}">
                <a16:creationId xmlns:a16="http://schemas.microsoft.com/office/drawing/2014/main" id="{10988535-D90B-0318-D1A2-D392760580B7}"/>
              </a:ext>
            </a:extLst>
          </p:cNvPr>
          <p:cNvSpPr txBox="1"/>
          <p:nvPr/>
        </p:nvSpPr>
        <p:spPr>
          <a:xfrm>
            <a:off x="1487695" y="2837625"/>
            <a:ext cx="22770799" cy="2123658"/>
          </a:xfrm>
          <a:prstGeom prst="rect">
            <a:avLst/>
          </a:prstGeom>
          <a:noFill/>
        </p:spPr>
        <p:txBody>
          <a:bodyPr wrap="square">
            <a:spAutoFit/>
          </a:bodyPr>
          <a:lstStyle/>
          <a:p>
            <a:pPr algn="ctr"/>
            <a:r>
              <a:rPr lang="en-US" sz="6600" b="1" dirty="0">
                <a:solidFill>
                  <a:schemeClr val="bg1"/>
                </a:solidFill>
              </a:rPr>
              <a:t>Integrating building information modelling (BIM) and extended reality (XR) in the transportation infrastructure industry</a:t>
            </a:r>
            <a:endParaRPr lang="en-US" sz="8000" b="1" dirty="0">
              <a:solidFill>
                <a:schemeClr val="bg1"/>
              </a:solidFill>
              <a:latin typeface="TH SarabunPSK" panose="020B0500040200020003" pitchFamily="34" charset="-34"/>
              <a:cs typeface="TH SarabunPSK" panose="020B0500040200020003" pitchFamily="34" charset="-34"/>
            </a:endParaRPr>
          </a:p>
        </p:txBody>
      </p:sp>
      <p:sp>
        <p:nvSpPr>
          <p:cNvPr id="9" name="TextBox 8">
            <a:extLst>
              <a:ext uri="{FF2B5EF4-FFF2-40B4-BE49-F238E27FC236}">
                <a16:creationId xmlns:a16="http://schemas.microsoft.com/office/drawing/2014/main" id="{AB990C2A-D344-DA94-C8FF-017A91A737FA}"/>
              </a:ext>
            </a:extLst>
          </p:cNvPr>
          <p:cNvSpPr txBox="1"/>
          <p:nvPr/>
        </p:nvSpPr>
        <p:spPr>
          <a:xfrm>
            <a:off x="1057389" y="8336257"/>
            <a:ext cx="13391477" cy="11172289"/>
          </a:xfrm>
          <a:prstGeom prst="rect">
            <a:avLst/>
          </a:prstGeom>
          <a:noFill/>
        </p:spPr>
        <p:txBody>
          <a:bodyPr wrap="square">
            <a:spAutoFit/>
          </a:bodyPr>
          <a:lstStyle/>
          <a:p>
            <a:pPr algn="thaiDist"/>
            <a:r>
              <a:rPr lang="en-US" sz="4800" dirty="0"/>
              <a:t>Although building information modelling (BIM) has been widely used in the build </a:t>
            </a:r>
            <a:r>
              <a:rPr lang="en-US" sz="4800" dirty="0" err="1"/>
              <a:t>ing</a:t>
            </a:r>
            <a:r>
              <a:rPr lang="en-US" sz="4800" dirty="0"/>
              <a:t> industry, its usage in infrastructure projects such as bridges has been very </a:t>
            </a:r>
            <a:r>
              <a:rPr lang="en-US" sz="4800" dirty="0" err="1"/>
              <a:t>chal</a:t>
            </a:r>
            <a:r>
              <a:rPr lang="en-US" sz="4800" dirty="0"/>
              <a:t> </a:t>
            </a:r>
            <a:r>
              <a:rPr lang="en-US" sz="4800" dirty="0" err="1"/>
              <a:t>lenging</a:t>
            </a:r>
            <a:r>
              <a:rPr lang="en-US" sz="4800" dirty="0"/>
              <a:t>. Extended Reality (XR) that simulates a construction project is still considered a new technology in the Architecture, Engineering, and Construction (AEC) industry. This paper investigates the viability of integrating both BIM and XR technologies into transportation infrastructure projects. A fully integrated workflow for introducing different XR, Augmented Reality (AR), and Virtual Reality (VR), and BIM technologies using different software for a case study of El-</a:t>
            </a:r>
            <a:r>
              <a:rPr lang="en-US" sz="4800" dirty="0" err="1"/>
              <a:t>Merghani</a:t>
            </a:r>
            <a:r>
              <a:rPr lang="en-US" sz="4800" dirty="0"/>
              <a:t> bridge, a reinforced concrete girder type bridge, was developed. </a:t>
            </a:r>
          </a:p>
        </p:txBody>
      </p:sp>
      <p:sp>
        <p:nvSpPr>
          <p:cNvPr id="10" name="TextBox 9">
            <a:extLst>
              <a:ext uri="{FF2B5EF4-FFF2-40B4-BE49-F238E27FC236}">
                <a16:creationId xmlns:a16="http://schemas.microsoft.com/office/drawing/2014/main" id="{31E6C08B-0B0D-7EF5-6910-550F8157EA0A}"/>
              </a:ext>
            </a:extLst>
          </p:cNvPr>
          <p:cNvSpPr txBox="1"/>
          <p:nvPr/>
        </p:nvSpPr>
        <p:spPr>
          <a:xfrm>
            <a:off x="556311" y="7228261"/>
            <a:ext cx="4133512" cy="1107996"/>
          </a:xfrm>
          <a:prstGeom prst="rect">
            <a:avLst/>
          </a:prstGeom>
          <a:noFill/>
        </p:spPr>
        <p:txBody>
          <a:bodyPr wrap="square">
            <a:spAutoFit/>
          </a:bodyPr>
          <a:lstStyle/>
          <a:p>
            <a:pPr algn="ctr"/>
            <a:r>
              <a:rPr lang="en-US" sz="6600" b="1" dirty="0">
                <a:solidFill>
                  <a:srgbClr val="076263"/>
                </a:solidFill>
              </a:rPr>
              <a:t>Abstract</a:t>
            </a:r>
            <a:endParaRPr lang="en-US" sz="8000" b="1" dirty="0">
              <a:solidFill>
                <a:srgbClr val="076263"/>
              </a:solidFill>
              <a:latin typeface="TH SarabunPSK" panose="020B0500040200020003" pitchFamily="34" charset="-34"/>
              <a:cs typeface="TH SarabunPSK" panose="020B0500040200020003" pitchFamily="34" charset="-34"/>
            </a:endParaRPr>
          </a:p>
        </p:txBody>
      </p:sp>
      <p:sp>
        <p:nvSpPr>
          <p:cNvPr id="11" name="TextBox 10">
            <a:extLst>
              <a:ext uri="{FF2B5EF4-FFF2-40B4-BE49-F238E27FC236}">
                <a16:creationId xmlns:a16="http://schemas.microsoft.com/office/drawing/2014/main" id="{CDCE9E10-2EB2-7F8C-3F12-4C32AE95235C}"/>
              </a:ext>
            </a:extLst>
          </p:cNvPr>
          <p:cNvSpPr txBox="1"/>
          <p:nvPr/>
        </p:nvSpPr>
        <p:spPr>
          <a:xfrm>
            <a:off x="556311" y="19743594"/>
            <a:ext cx="5356926" cy="1107996"/>
          </a:xfrm>
          <a:prstGeom prst="rect">
            <a:avLst/>
          </a:prstGeom>
          <a:noFill/>
        </p:spPr>
        <p:txBody>
          <a:bodyPr wrap="square">
            <a:spAutoFit/>
          </a:bodyPr>
          <a:lstStyle/>
          <a:p>
            <a:pPr algn="ctr"/>
            <a:r>
              <a:rPr lang="en-US" sz="6600" b="1" dirty="0">
                <a:solidFill>
                  <a:srgbClr val="076263"/>
                </a:solidFill>
              </a:rPr>
              <a:t>Introduction</a:t>
            </a:r>
            <a:endParaRPr lang="en-US" sz="8000" b="1" dirty="0">
              <a:solidFill>
                <a:srgbClr val="076263"/>
              </a:solidFill>
              <a:latin typeface="TH SarabunPSK" panose="020B0500040200020003" pitchFamily="34" charset="-34"/>
              <a:cs typeface="TH SarabunPSK" panose="020B0500040200020003" pitchFamily="34" charset="-34"/>
            </a:endParaRPr>
          </a:p>
        </p:txBody>
      </p:sp>
      <p:sp>
        <p:nvSpPr>
          <p:cNvPr id="12" name="TextBox 11">
            <a:extLst>
              <a:ext uri="{FF2B5EF4-FFF2-40B4-BE49-F238E27FC236}">
                <a16:creationId xmlns:a16="http://schemas.microsoft.com/office/drawing/2014/main" id="{EAA38FCE-F038-25BD-357F-6A52BF3DCDEF}"/>
              </a:ext>
            </a:extLst>
          </p:cNvPr>
          <p:cNvSpPr txBox="1"/>
          <p:nvPr/>
        </p:nvSpPr>
        <p:spPr>
          <a:xfrm>
            <a:off x="1057388" y="20972338"/>
            <a:ext cx="13391477" cy="8217634"/>
          </a:xfrm>
          <a:prstGeom prst="rect">
            <a:avLst/>
          </a:prstGeom>
          <a:noFill/>
        </p:spPr>
        <p:txBody>
          <a:bodyPr wrap="square">
            <a:spAutoFit/>
          </a:bodyPr>
          <a:lstStyle/>
          <a:p>
            <a:pPr algn="thaiDist"/>
            <a:r>
              <a:rPr lang="en-US" sz="4800" dirty="0"/>
              <a:t>Building Information modelling (BIM) has become widely used in the AEC industry </a:t>
            </a:r>
            <a:r>
              <a:rPr lang="en-US" sz="4800" dirty="0" err="1"/>
              <a:t>dueto</a:t>
            </a:r>
            <a:r>
              <a:rPr lang="en-US" sz="4800" dirty="0"/>
              <a:t> its tremendous benefits in recent years. BIM is a process that integrates and </a:t>
            </a:r>
            <a:r>
              <a:rPr lang="en-US" sz="4800" dirty="0" err="1"/>
              <a:t>visualizesdifferent</a:t>
            </a:r>
            <a:r>
              <a:rPr lang="en-US" sz="4800" dirty="0"/>
              <a:t> project data and provides important diverse information on the </a:t>
            </a:r>
            <a:r>
              <a:rPr lang="en-US" sz="4800" dirty="0" err="1"/>
              <a:t>implementedproject</a:t>
            </a:r>
            <a:r>
              <a:rPr lang="en-US" sz="4800" dirty="0"/>
              <a:t> which assists project managers in making accurate project decisions (Wei et al.2021). BIM has the capacity to improve the management and implementation of largescale construction projects including extremely complicated bridge projects</a:t>
            </a:r>
          </a:p>
        </p:txBody>
      </p:sp>
      <p:sp>
        <p:nvSpPr>
          <p:cNvPr id="13" name="TextBox 12">
            <a:extLst>
              <a:ext uri="{FF2B5EF4-FFF2-40B4-BE49-F238E27FC236}">
                <a16:creationId xmlns:a16="http://schemas.microsoft.com/office/drawing/2014/main" id="{51D8FCB2-B890-8B07-1274-BBB344F164C8}"/>
              </a:ext>
            </a:extLst>
          </p:cNvPr>
          <p:cNvSpPr txBox="1"/>
          <p:nvPr/>
        </p:nvSpPr>
        <p:spPr>
          <a:xfrm>
            <a:off x="823345" y="29310720"/>
            <a:ext cx="5356926" cy="1107996"/>
          </a:xfrm>
          <a:prstGeom prst="rect">
            <a:avLst/>
          </a:prstGeom>
          <a:noFill/>
        </p:spPr>
        <p:txBody>
          <a:bodyPr wrap="square">
            <a:spAutoFit/>
          </a:bodyPr>
          <a:lstStyle/>
          <a:p>
            <a:pPr algn="ctr"/>
            <a:r>
              <a:rPr lang="en-US" sz="6600" b="1" dirty="0">
                <a:solidFill>
                  <a:srgbClr val="076263"/>
                </a:solidFill>
              </a:rPr>
              <a:t>Methodology</a:t>
            </a:r>
            <a:endParaRPr lang="en-US" sz="8000" b="1" dirty="0">
              <a:solidFill>
                <a:srgbClr val="076263"/>
              </a:solidFill>
              <a:latin typeface="TH SarabunPSK" panose="020B0500040200020003" pitchFamily="34" charset="-34"/>
              <a:cs typeface="TH SarabunPSK" panose="020B0500040200020003" pitchFamily="34" charset="-34"/>
            </a:endParaRPr>
          </a:p>
        </p:txBody>
      </p:sp>
      <p:sp>
        <p:nvSpPr>
          <p:cNvPr id="14" name="TextBox 13">
            <a:extLst>
              <a:ext uri="{FF2B5EF4-FFF2-40B4-BE49-F238E27FC236}">
                <a16:creationId xmlns:a16="http://schemas.microsoft.com/office/drawing/2014/main" id="{379B1AD9-187F-E72F-A6A6-0AFCEA29073B}"/>
              </a:ext>
            </a:extLst>
          </p:cNvPr>
          <p:cNvSpPr txBox="1"/>
          <p:nvPr/>
        </p:nvSpPr>
        <p:spPr>
          <a:xfrm>
            <a:off x="1057388" y="30539464"/>
            <a:ext cx="13391477" cy="7478970"/>
          </a:xfrm>
          <a:prstGeom prst="rect">
            <a:avLst/>
          </a:prstGeom>
          <a:noFill/>
        </p:spPr>
        <p:txBody>
          <a:bodyPr wrap="square">
            <a:spAutoFit/>
          </a:bodyPr>
          <a:lstStyle/>
          <a:p>
            <a:pPr algn="thaiDist"/>
            <a:r>
              <a:rPr lang="en-US" sz="4800" dirty="0"/>
              <a:t>This section presents a brief introduction for the proposed workflow to produce </a:t>
            </a:r>
            <a:r>
              <a:rPr lang="en-US" sz="4800" dirty="0" err="1"/>
              <a:t>adetailed</a:t>
            </a:r>
            <a:r>
              <a:rPr lang="en-US" sz="4800" dirty="0"/>
              <a:t> 4D BIM model and its visualization through different XR technologies (AR </a:t>
            </a:r>
            <a:r>
              <a:rPr lang="en-US" sz="4800" dirty="0" err="1"/>
              <a:t>andVR</a:t>
            </a:r>
            <a:r>
              <a:rPr lang="en-US" sz="4800" dirty="0"/>
              <a:t>). The proposed workflow is to integrate different software to accumulate their associated benefits to provide a comprehensive bridge model accounting for geometric </a:t>
            </a:r>
            <a:r>
              <a:rPr lang="en-US" sz="4800" dirty="0" err="1"/>
              <a:t>roaddesign</a:t>
            </a:r>
            <a:r>
              <a:rPr lang="en-US" sz="4800" dirty="0"/>
              <a:t>, topological data, structural details and the surroundings to visualize the aesthetics of the proposed bridge.</a:t>
            </a:r>
          </a:p>
        </p:txBody>
      </p:sp>
      <p:sp>
        <p:nvSpPr>
          <p:cNvPr id="15" name="TextBox 14">
            <a:extLst>
              <a:ext uri="{FF2B5EF4-FFF2-40B4-BE49-F238E27FC236}">
                <a16:creationId xmlns:a16="http://schemas.microsoft.com/office/drawing/2014/main" id="{C29A75FC-B2F5-84AE-D9BE-17D363136D3A}"/>
              </a:ext>
            </a:extLst>
          </p:cNvPr>
          <p:cNvSpPr txBox="1"/>
          <p:nvPr/>
        </p:nvSpPr>
        <p:spPr>
          <a:xfrm>
            <a:off x="15132717" y="7201303"/>
            <a:ext cx="4133512" cy="1107996"/>
          </a:xfrm>
          <a:prstGeom prst="rect">
            <a:avLst/>
          </a:prstGeom>
          <a:noFill/>
        </p:spPr>
        <p:txBody>
          <a:bodyPr wrap="square">
            <a:spAutoFit/>
          </a:bodyPr>
          <a:lstStyle/>
          <a:p>
            <a:pPr algn="ctr"/>
            <a:r>
              <a:rPr lang="en-US" sz="6600" b="1" dirty="0">
                <a:solidFill>
                  <a:srgbClr val="076263"/>
                </a:solidFill>
              </a:rPr>
              <a:t>Case study</a:t>
            </a:r>
            <a:endParaRPr lang="en-US" sz="8000" b="1" dirty="0">
              <a:solidFill>
                <a:srgbClr val="076263"/>
              </a:solidFill>
              <a:latin typeface="TH SarabunPSK" panose="020B0500040200020003" pitchFamily="34" charset="-34"/>
              <a:cs typeface="TH SarabunPSK" panose="020B0500040200020003" pitchFamily="34" charset="-34"/>
            </a:endParaRPr>
          </a:p>
        </p:txBody>
      </p:sp>
      <p:sp>
        <p:nvSpPr>
          <p:cNvPr id="16" name="TextBox 15">
            <a:extLst>
              <a:ext uri="{FF2B5EF4-FFF2-40B4-BE49-F238E27FC236}">
                <a16:creationId xmlns:a16="http://schemas.microsoft.com/office/drawing/2014/main" id="{6066EBAB-0D22-44F1-FC70-118799E4651B}"/>
              </a:ext>
            </a:extLst>
          </p:cNvPr>
          <p:cNvSpPr txBox="1"/>
          <p:nvPr/>
        </p:nvSpPr>
        <p:spPr>
          <a:xfrm>
            <a:off x="15408942" y="8309299"/>
            <a:ext cx="8374110" cy="6001643"/>
          </a:xfrm>
          <a:prstGeom prst="rect">
            <a:avLst/>
          </a:prstGeom>
          <a:noFill/>
        </p:spPr>
        <p:txBody>
          <a:bodyPr wrap="square">
            <a:spAutoFit/>
          </a:bodyPr>
          <a:lstStyle/>
          <a:p>
            <a:pPr algn="thaiDist"/>
            <a:r>
              <a:rPr lang="en-US" sz="4800" dirty="0"/>
              <a:t>This section provides the detailed process and results of applying the developed BIM-to-XR workflow on El-</a:t>
            </a:r>
            <a:r>
              <a:rPr lang="en-US" sz="4800" dirty="0" err="1"/>
              <a:t>Merghani</a:t>
            </a:r>
            <a:r>
              <a:rPr lang="en-US" sz="4800" dirty="0"/>
              <a:t> bridge, starting from developing the geospatial context </a:t>
            </a:r>
            <a:r>
              <a:rPr lang="en-US" sz="4800" dirty="0" err="1"/>
              <a:t>tilldocumentation</a:t>
            </a:r>
            <a:r>
              <a:rPr lang="en-US" sz="4800" dirty="0"/>
              <a:t>, simulation, and visualization of the project.</a:t>
            </a:r>
          </a:p>
        </p:txBody>
      </p:sp>
      <p:sp>
        <p:nvSpPr>
          <p:cNvPr id="17" name="TextBox 16">
            <a:extLst>
              <a:ext uri="{FF2B5EF4-FFF2-40B4-BE49-F238E27FC236}">
                <a16:creationId xmlns:a16="http://schemas.microsoft.com/office/drawing/2014/main" id="{D8D16E96-1BC2-5FBD-5947-A5B51D550FE5}"/>
              </a:ext>
            </a:extLst>
          </p:cNvPr>
          <p:cNvSpPr txBox="1"/>
          <p:nvPr/>
        </p:nvSpPr>
        <p:spPr>
          <a:xfrm>
            <a:off x="15254425" y="21148269"/>
            <a:ext cx="8573763" cy="7478970"/>
          </a:xfrm>
          <a:prstGeom prst="rect">
            <a:avLst/>
          </a:prstGeom>
          <a:noFill/>
        </p:spPr>
        <p:txBody>
          <a:bodyPr wrap="square">
            <a:spAutoFit/>
          </a:bodyPr>
          <a:lstStyle/>
          <a:p>
            <a:pPr algn="thaiDist"/>
            <a:r>
              <a:rPr lang="en-US" sz="4800" dirty="0"/>
              <a:t>The total cost of a construction project typically comprises direct cost, indirect </a:t>
            </a:r>
            <a:r>
              <a:rPr lang="en-US" sz="4800" dirty="0" err="1"/>
              <a:t>cost,overhead</a:t>
            </a:r>
            <a:r>
              <a:rPr lang="en-US" sz="4800" dirty="0"/>
              <a:t>, and markup. The markup part always includes a contingency sum to </a:t>
            </a:r>
            <a:r>
              <a:rPr lang="en-US" sz="4800" dirty="0" err="1"/>
              <a:t>secureprobable</a:t>
            </a:r>
            <a:r>
              <a:rPr lang="en-US" sz="4800" dirty="0"/>
              <a:t> risks to a project which usually forms an amount that cannot be underestimated. In this part, the current research aims</a:t>
            </a:r>
          </a:p>
        </p:txBody>
      </p:sp>
      <p:pic>
        <p:nvPicPr>
          <p:cNvPr id="18" name="Picture 17">
            <a:extLst>
              <a:ext uri="{FF2B5EF4-FFF2-40B4-BE49-F238E27FC236}">
                <a16:creationId xmlns:a16="http://schemas.microsoft.com/office/drawing/2014/main" id="{FBE2262E-EF72-F8BC-032B-CF18C1A5BB71}"/>
              </a:ext>
            </a:extLst>
          </p:cNvPr>
          <p:cNvPicPr>
            <a:picLocks noChangeAspect="1"/>
          </p:cNvPicPr>
          <p:nvPr/>
        </p:nvPicPr>
        <p:blipFill>
          <a:blip r:embed="rId3"/>
          <a:srcRect r="14183"/>
          <a:stretch/>
        </p:blipFill>
        <p:spPr>
          <a:xfrm>
            <a:off x="15449883" y="29186303"/>
            <a:ext cx="8347176" cy="4626358"/>
          </a:xfrm>
          <a:prstGeom prst="rect">
            <a:avLst/>
          </a:prstGeom>
        </p:spPr>
      </p:pic>
      <p:sp>
        <p:nvSpPr>
          <p:cNvPr id="19" name="TextBox 18">
            <a:extLst>
              <a:ext uri="{FF2B5EF4-FFF2-40B4-BE49-F238E27FC236}">
                <a16:creationId xmlns:a16="http://schemas.microsoft.com/office/drawing/2014/main" id="{5BCF32B6-CFC4-E012-209F-15078A65FC79}"/>
              </a:ext>
            </a:extLst>
          </p:cNvPr>
          <p:cNvSpPr txBox="1"/>
          <p:nvPr/>
        </p:nvSpPr>
        <p:spPr>
          <a:xfrm>
            <a:off x="15339733" y="14665281"/>
            <a:ext cx="8488455" cy="6186309"/>
          </a:xfrm>
          <a:prstGeom prst="rect">
            <a:avLst/>
          </a:prstGeom>
          <a:noFill/>
        </p:spPr>
        <p:txBody>
          <a:bodyPr wrap="square">
            <a:spAutoFit/>
          </a:bodyPr>
          <a:lstStyle/>
          <a:p>
            <a:pPr algn="thaiDist"/>
            <a:r>
              <a:rPr lang="en-US" sz="6600" b="1" dirty="0">
                <a:solidFill>
                  <a:srgbClr val="076263"/>
                </a:solidFill>
              </a:rPr>
              <a:t>Examining potential cost reduction resulting from the utilization of VR and AR technologies on typical bridges construction</a:t>
            </a:r>
            <a:endParaRPr lang="en-US" sz="8000" b="1" dirty="0">
              <a:solidFill>
                <a:srgbClr val="076263"/>
              </a:solidFill>
              <a:latin typeface="TH SarabunPSK" panose="020B0500040200020003" pitchFamily="34" charset="-34"/>
              <a:cs typeface="TH SarabunPSK" panose="020B0500040200020003" pitchFamily="34" charset="-34"/>
            </a:endParaRPr>
          </a:p>
        </p:txBody>
      </p:sp>
      <p:pic>
        <p:nvPicPr>
          <p:cNvPr id="23" name="Picture 22">
            <a:extLst>
              <a:ext uri="{FF2B5EF4-FFF2-40B4-BE49-F238E27FC236}">
                <a16:creationId xmlns:a16="http://schemas.microsoft.com/office/drawing/2014/main" id="{FEC005A3-56D1-4FAD-BA9E-40EA78356228}"/>
              </a:ext>
            </a:extLst>
          </p:cNvPr>
          <p:cNvPicPr>
            <a:picLocks noChangeAspect="1"/>
          </p:cNvPicPr>
          <p:nvPr/>
        </p:nvPicPr>
        <p:blipFill>
          <a:blip r:embed="rId4"/>
          <a:stretch>
            <a:fillRect/>
          </a:stretch>
        </p:blipFill>
        <p:spPr>
          <a:xfrm>
            <a:off x="15474597" y="34249622"/>
            <a:ext cx="8321792" cy="4193277"/>
          </a:xfrm>
          <a:prstGeom prst="rect">
            <a:avLst/>
          </a:prstGeom>
        </p:spPr>
      </p:pic>
    </p:spTree>
    <p:extLst>
      <p:ext uri="{BB962C8B-B14F-4D97-AF65-F5344CB8AC3E}">
        <p14:creationId xmlns:p14="http://schemas.microsoft.com/office/powerpoint/2010/main" val="3416673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CCBC6-1E40-0FED-8617-887F427C42A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284DE68-D4D7-3191-3579-9BA600BACC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3"/>
            <a:ext cx="25199975" cy="44639433"/>
          </a:xfrm>
          <a:prstGeom prst="rect">
            <a:avLst/>
          </a:prstGeom>
        </p:spPr>
      </p:pic>
    </p:spTree>
    <p:extLst>
      <p:ext uri="{BB962C8B-B14F-4D97-AF65-F5344CB8AC3E}">
        <p14:creationId xmlns:p14="http://schemas.microsoft.com/office/powerpoint/2010/main" val="10923223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TotalTime>
  <Words>390</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TH SarabunPSK</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IT HOUSE</dc:creator>
  <cp:lastModifiedBy>IT HOUSE</cp:lastModifiedBy>
  <cp:revision>1</cp:revision>
  <dcterms:created xsi:type="dcterms:W3CDTF">2024-10-07T02:04:21Z</dcterms:created>
  <dcterms:modified xsi:type="dcterms:W3CDTF">2024-10-07T02:14:32Z</dcterms:modified>
</cp:coreProperties>
</file>